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DEB3-C5E4-4AF4-8B5C-57E3B10317FB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95FC5-D4F0-428E-8CE2-9E105A6F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4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7DEB3-C5E4-4AF4-8B5C-57E3B10317FB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95FC5-D4F0-428E-8CE2-9E105A6F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1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solidFill>
                  <a:schemeClr val="tx1"/>
                </a:solidFill>
              </a:rPr>
              <a:t>IoT Application Development Platform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41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100">
                <a:solidFill>
                  <a:srgbClr val="414141"/>
                </a:solidFill>
              </a:rPr>
              <a:t>Unites the Connected World</a:t>
            </a:r>
            <a:endParaRPr lang="en-US" sz="31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966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Motivation: Connecting Objects to the Cloud,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Big Building Blocks and Challenges</a:t>
            </a:r>
            <a:endParaRPr lang="en-US" altLang="ko-KR" dirty="0">
              <a:ea typeface="굴림" charset="-127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0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141913" algn="ctr"/>
              </a:tabLst>
            </a:pPr>
            <a:r>
              <a:rPr lang="en-US" altLang="ko-KR" sz="4000">
                <a:ea typeface="굴림" charset="-127"/>
              </a:rPr>
              <a:t>Motivation</a:t>
            </a:r>
            <a:endParaRPr lang="en-US" altLang="ko-KR" sz="4000" i="1" dirty="0">
              <a:ea typeface="굴림" charset="-127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19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2800" spc="-55"/>
              <a:t>Your </a:t>
            </a:r>
            <a:r>
              <a:rPr lang="en-US" sz="2800"/>
              <a:t>Challenge: </a:t>
            </a:r>
            <a:r>
              <a:rPr lang="en-US" sz="2800" spc="6"/>
              <a:t>Building </a:t>
            </a:r>
            <a:r>
              <a:rPr lang="en-US" sz="2800" spc="-55"/>
              <a:t>Your </a:t>
            </a:r>
            <a:r>
              <a:rPr lang="en-US" sz="2800" spc="6"/>
              <a:t>IoT</a:t>
            </a:r>
            <a:r>
              <a:rPr lang="en-US" sz="2800" spc="-121"/>
              <a:t> </a:t>
            </a:r>
            <a:r>
              <a:rPr lang="en-US" sz="2800" spc="6"/>
              <a:t>Business  on the </a:t>
            </a:r>
            <a:r>
              <a:rPr lang="en-US" sz="2800"/>
              <a:t>Right </a:t>
            </a:r>
            <a:r>
              <a:rPr lang="en-US" sz="2800" spc="6"/>
              <a:t>IoT</a:t>
            </a:r>
            <a:r>
              <a:rPr lang="en-US" sz="2800" spc="-237"/>
              <a:t> </a:t>
            </a:r>
            <a:r>
              <a:rPr lang="en-US" sz="2800" spc="6"/>
              <a:t>Platform</a:t>
            </a:r>
            <a:endParaRPr lang="en-US" sz="2800" spc="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1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Conventional Application Development is Unable to Unlock the Vast Potential of Smart Connected Products</a:t>
            </a:r>
            <a:br>
              <a:rPr lang="en-US" sz="2400"/>
            </a:b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4151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2800" spc="-55"/>
              <a:t>Your </a:t>
            </a:r>
            <a:r>
              <a:rPr lang="en-US" sz="2800"/>
              <a:t>Challenge: </a:t>
            </a:r>
            <a:r>
              <a:rPr lang="en-US" sz="2800" spc="6"/>
              <a:t>Building </a:t>
            </a:r>
            <a:r>
              <a:rPr lang="en-US" sz="2800" spc="-55"/>
              <a:t>Your </a:t>
            </a:r>
            <a:r>
              <a:rPr lang="en-US" sz="2800" spc="6"/>
              <a:t>IoT</a:t>
            </a:r>
            <a:r>
              <a:rPr lang="en-US" sz="2800" spc="-121"/>
              <a:t> </a:t>
            </a:r>
            <a:r>
              <a:rPr lang="en-US" sz="2800" spc="6"/>
              <a:t>Business  on the </a:t>
            </a:r>
            <a:r>
              <a:rPr lang="en-US" sz="2800"/>
              <a:t>Right </a:t>
            </a:r>
            <a:r>
              <a:rPr lang="en-US" sz="2800" spc="6"/>
              <a:t>IoT</a:t>
            </a:r>
            <a:r>
              <a:rPr lang="en-US" sz="2800" spc="-237"/>
              <a:t> </a:t>
            </a:r>
            <a:r>
              <a:rPr lang="en-US" sz="2800" spc="6"/>
              <a:t>Platform</a:t>
            </a:r>
            <a:endParaRPr lang="en-US" sz="2800" spc="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11">
                <a:latin typeface="Calibri"/>
                <a:cs typeface="Calibri"/>
              </a:rPr>
              <a:t>T</a:t>
            </a:r>
            <a:r>
              <a:rPr lang="en-US" spc="-6">
                <a:latin typeface="Calibri"/>
                <a:cs typeface="Calibri"/>
              </a:rPr>
              <a:t>h</a:t>
            </a:r>
            <a:r>
              <a:rPr lang="en-US">
                <a:latin typeface="Calibri"/>
                <a:cs typeface="Calibri"/>
              </a:rPr>
              <a:t>i</a:t>
            </a:r>
            <a:r>
              <a:rPr lang="en-US" spc="-6">
                <a:latin typeface="Calibri"/>
                <a:cs typeface="Calibri"/>
              </a:rPr>
              <a:t>n</a:t>
            </a:r>
            <a:r>
              <a:rPr lang="en-US" spc="-22">
                <a:latin typeface="Calibri"/>
                <a:cs typeface="Calibri"/>
              </a:rPr>
              <a:t>g</a:t>
            </a:r>
            <a:r>
              <a:rPr lang="en-US" spc="-138">
                <a:latin typeface="Calibri"/>
                <a:cs typeface="Calibri"/>
              </a:rPr>
              <a:t>W</a:t>
            </a:r>
            <a:r>
              <a:rPr lang="en-US" spc="-11">
                <a:latin typeface="Calibri"/>
                <a:cs typeface="Calibri"/>
              </a:rPr>
              <a:t>orx </a:t>
            </a:r>
            <a:r>
              <a:rPr lang="en-US" spc="-22">
                <a:latin typeface="Calibri"/>
                <a:cs typeface="Calibri"/>
              </a:rPr>
              <a:t>P</a:t>
            </a:r>
            <a:r>
              <a:rPr lang="en-US">
                <a:latin typeface="Calibri"/>
                <a:cs typeface="Calibri"/>
              </a:rPr>
              <a:t>l</a:t>
            </a:r>
            <a:r>
              <a:rPr lang="en-US" spc="-28">
                <a:latin typeface="Calibri"/>
                <a:cs typeface="Calibri"/>
              </a:rPr>
              <a:t>a</a:t>
            </a:r>
            <a:r>
              <a:rPr lang="en-US" spc="-11">
                <a:latin typeface="Calibri"/>
                <a:cs typeface="Calibri"/>
              </a:rPr>
              <a:t>t</a:t>
            </a:r>
            <a:r>
              <a:rPr lang="en-US" spc="-55">
                <a:latin typeface="Calibri"/>
                <a:cs typeface="Calibri"/>
              </a:rPr>
              <a:t>f</a:t>
            </a:r>
            <a:r>
              <a:rPr lang="en-US" spc="-11">
                <a:latin typeface="Calibri"/>
                <a:cs typeface="Calibri"/>
              </a:rPr>
              <a:t>o</a:t>
            </a:r>
            <a:r>
              <a:rPr lang="en-US" spc="-17">
                <a:latin typeface="Calibri"/>
                <a:cs typeface="Calibri"/>
              </a:rPr>
              <a:t>rm a</a:t>
            </a:r>
            <a:r>
              <a:rPr lang="en-US" spc="-50">
                <a:latin typeface="Calibri"/>
                <a:cs typeface="Calibri"/>
              </a:rPr>
              <a:t>r</a:t>
            </a:r>
            <a:r>
              <a:rPr lang="en-US" spc="-11">
                <a:latin typeface="Calibri"/>
                <a:cs typeface="Calibri"/>
              </a:rPr>
              <a:t>c</a:t>
            </a:r>
            <a:r>
              <a:rPr lang="en-US" spc="-6">
                <a:latin typeface="Calibri"/>
                <a:cs typeface="Calibri"/>
              </a:rPr>
              <a:t>h</a:t>
            </a:r>
            <a:r>
              <a:rPr lang="en-US">
                <a:latin typeface="Calibri"/>
                <a:cs typeface="Calibri"/>
              </a:rPr>
              <a:t>i</a:t>
            </a:r>
            <a:r>
              <a:rPr lang="en-US" spc="-28">
                <a:latin typeface="Calibri"/>
                <a:cs typeface="Calibri"/>
              </a:rPr>
              <a:t>t</a:t>
            </a:r>
            <a:r>
              <a:rPr lang="en-US" spc="-11">
                <a:latin typeface="Calibri"/>
                <a:cs typeface="Calibri"/>
              </a:rPr>
              <a:t>ect</a:t>
            </a:r>
            <a:r>
              <a:rPr lang="en-US" spc="-6">
                <a:latin typeface="Calibri"/>
                <a:cs typeface="Calibri"/>
              </a:rPr>
              <a:t>u</a:t>
            </a:r>
            <a:r>
              <a:rPr lang="en-US" spc="-50">
                <a:latin typeface="Calibri"/>
                <a:cs typeface="Calibri"/>
              </a:rPr>
              <a:t>r</a:t>
            </a:r>
            <a:r>
              <a:rPr lang="en-US" spc="-17">
                <a:latin typeface="Calibri"/>
                <a:cs typeface="Calibri"/>
              </a:rPr>
              <a:t>e</a:t>
            </a:r>
            <a:r>
              <a:rPr lang="en-US" spc="-28">
                <a:latin typeface="Calibri"/>
                <a:cs typeface="Calibri"/>
              </a:rPr>
              <a:t> </a:t>
            </a:r>
            <a:r>
              <a:rPr lang="en-US" spc="-22">
                <a:latin typeface="Calibri"/>
                <a:cs typeface="Calibri"/>
              </a:rPr>
              <a:t>o</a:t>
            </a:r>
            <a:r>
              <a:rPr lang="en-US" spc="-50">
                <a:latin typeface="Calibri"/>
                <a:cs typeface="Calibri"/>
              </a:rPr>
              <a:t>v</a:t>
            </a:r>
            <a:r>
              <a:rPr lang="en-US" spc="-11">
                <a:latin typeface="Calibri"/>
                <a:cs typeface="Calibri"/>
              </a:rPr>
              <a:t>e</a:t>
            </a:r>
            <a:r>
              <a:rPr lang="en-US" spc="17">
                <a:latin typeface="Calibri"/>
                <a:cs typeface="Calibri"/>
              </a:rPr>
              <a:t>r</a:t>
            </a:r>
            <a:r>
              <a:rPr lang="en-US" spc="-22">
                <a:latin typeface="Calibri"/>
                <a:cs typeface="Calibri"/>
              </a:rPr>
              <a:t>v</a:t>
            </a:r>
            <a:r>
              <a:rPr lang="en-US">
                <a:latin typeface="Calibri"/>
                <a:cs typeface="Calibri"/>
              </a:rPr>
              <a:t>i</a:t>
            </a:r>
            <a:r>
              <a:rPr lang="en-US" spc="-28">
                <a:latin typeface="Calibri"/>
                <a:cs typeface="Calibri"/>
              </a:rPr>
              <a:t>e</a:t>
            </a:r>
            <a:r>
              <a:rPr lang="en-US" spc="-22">
                <a:latin typeface="Calibri"/>
                <a:cs typeface="Calibri"/>
              </a:rPr>
              <a:t>w</a:t>
            </a:r>
            <a:endParaRPr lang="en-US" spc="-22" dirty="0">
              <a:latin typeface="Calibri"/>
              <a:cs typeface="Calibri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26286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3200" spc="6"/>
              <a:t>ThingWorx IoT Platform </a:t>
            </a:r>
            <a:r>
              <a:rPr lang="en-US" sz="3200" spc="-28"/>
              <a:t>Technology</a:t>
            </a:r>
            <a:r>
              <a:rPr lang="en-US" sz="3200" spc="-353"/>
              <a:t> </a:t>
            </a:r>
            <a:r>
              <a:rPr lang="en-US" sz="3200" spc="11"/>
              <a:t>Simplifies  </a:t>
            </a:r>
            <a:r>
              <a:rPr lang="en-US" sz="3200" spc="6"/>
              <a:t>Solution</a:t>
            </a:r>
            <a:r>
              <a:rPr lang="en-US" sz="3200" spc="-99"/>
              <a:t> </a:t>
            </a:r>
            <a:r>
              <a:rPr lang="en-US" sz="3200" spc="-6"/>
              <a:t>Delivery</a:t>
            </a:r>
            <a:endParaRPr lang="en-US" sz="3200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8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6"/>
              <a:t>Pu</a:t>
            </a:r>
            <a:r>
              <a:rPr lang="en-US"/>
              <a:t>r</a:t>
            </a:r>
            <a:r>
              <a:rPr lang="en-US" spc="-6"/>
              <a:t>po</a:t>
            </a:r>
            <a:r>
              <a:rPr lang="en-US"/>
              <a:t>se</a:t>
            </a:r>
            <a:r>
              <a:rPr lang="en-US" spc="11"/>
              <a:t> </a:t>
            </a:r>
            <a:r>
              <a:rPr lang="en-US" spc="-6"/>
              <a:t>Buil</a:t>
            </a:r>
            <a:r>
              <a:rPr lang="en-US"/>
              <a:t>t</a:t>
            </a:r>
            <a:r>
              <a:rPr lang="en-US" spc="22"/>
              <a:t> </a:t>
            </a:r>
            <a:r>
              <a:rPr lang="en-US"/>
              <a:t>f</a:t>
            </a:r>
            <a:r>
              <a:rPr lang="en-US" spc="-6"/>
              <a:t>o</a:t>
            </a:r>
            <a:r>
              <a:rPr lang="en-US"/>
              <a:t>r</a:t>
            </a:r>
            <a:r>
              <a:rPr lang="en-US" spc="-17"/>
              <a:t> </a:t>
            </a:r>
            <a:r>
              <a:rPr lang="en-US"/>
              <a:t>I</a:t>
            </a:r>
            <a:r>
              <a:rPr lang="en-US" spc="-6"/>
              <a:t>o</a:t>
            </a:r>
            <a:r>
              <a:rPr lang="en-US"/>
              <a:t>T</a:t>
            </a:r>
            <a:r>
              <a:rPr lang="en-US" spc="-66"/>
              <a:t> </a:t>
            </a:r>
            <a:r>
              <a:rPr lang="en-US" spc="-6"/>
              <a:t>De</a:t>
            </a:r>
            <a:r>
              <a:rPr lang="en-US"/>
              <a:t>v</a:t>
            </a:r>
            <a:r>
              <a:rPr lang="en-US" spc="-6"/>
              <a:t>elop</a:t>
            </a:r>
            <a:r>
              <a:rPr lang="en-US"/>
              <a:t>m</a:t>
            </a:r>
            <a:r>
              <a:rPr lang="en-US" spc="-6"/>
              <a:t>ent</a:t>
            </a:r>
            <a:endParaRPr lang="en-US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0319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6"/>
              <a:t>ThingWorx Business</a:t>
            </a:r>
            <a:r>
              <a:rPr lang="en-US" spc="-243"/>
              <a:t> </a:t>
            </a:r>
            <a:r>
              <a:rPr lang="en-US" spc="-33"/>
              <a:t>Value</a:t>
            </a:r>
            <a:endParaRPr lang="en-US" spc="-33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8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3200" spc="6">
                <a:latin typeface="Arial"/>
                <a:cs typeface="Arial"/>
              </a:rPr>
              <a:t>ThingWorx </a:t>
            </a:r>
            <a:r>
              <a:rPr lang="en-US" sz="3200">
                <a:latin typeface="Arial"/>
                <a:cs typeface="Arial"/>
              </a:rPr>
              <a:t>Marketplace™ Magnifies</a:t>
            </a:r>
            <a:r>
              <a:rPr lang="en-US" sz="3200" spc="-138">
                <a:latin typeface="Arial"/>
                <a:cs typeface="Arial"/>
              </a:rPr>
              <a:t> </a:t>
            </a:r>
            <a:r>
              <a:rPr lang="en-US" sz="3200" spc="11">
                <a:latin typeface="Arial"/>
                <a:cs typeface="Arial"/>
              </a:rPr>
              <a:t>Ecosystem  </a:t>
            </a:r>
            <a:r>
              <a:rPr lang="en-US" sz="3200" spc="-6"/>
              <a:t>Power</a:t>
            </a:r>
            <a:endParaRPr lang="en-US" sz="3200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33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ThingWorx Marketplace</a:t>
            </a:r>
            <a:br>
              <a:rPr lang="en-US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9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6"/>
              <a:t>ThingWorx </a:t>
            </a:r>
            <a:r>
              <a:rPr lang="en-US" spc="-11"/>
              <a:t>Powers </a:t>
            </a:r>
            <a:r>
              <a:rPr lang="en-US"/>
              <a:t>the Connected</a:t>
            </a:r>
            <a:r>
              <a:rPr lang="en-US" spc="-126"/>
              <a:t> </a:t>
            </a:r>
            <a:r>
              <a:rPr lang="en-US" spc="11"/>
              <a:t>World</a:t>
            </a:r>
            <a:endParaRPr lang="en-US" spc="1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3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39"/>
              <a:t>Why</a:t>
            </a:r>
            <a:r>
              <a:rPr lang="en-US" spc="-215"/>
              <a:t> </a:t>
            </a:r>
            <a:r>
              <a:rPr lang="en-US"/>
              <a:t>ThingWorx?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The unique </a:t>
            </a:r>
            <a:r>
              <a:rPr lang="en-US"/>
              <a:t>p</a:t>
            </a:r>
            <a:r>
              <a:rPr lang="en-US" b="1"/>
              <a:t>latform </a:t>
            </a:r>
            <a:r>
              <a:rPr lang="en-US"/>
              <a:t>c</a:t>
            </a:r>
            <a:r>
              <a:rPr lang="en-US" b="1"/>
              <a:t>haracteristics are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5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The unique platform characteristics are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60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-5"/>
              <a:t>What </a:t>
            </a:r>
            <a:r>
              <a:rPr lang="en-US"/>
              <a:t>Can </a:t>
            </a:r>
            <a:r>
              <a:rPr lang="en-US" spc="-10"/>
              <a:t>ThingWorx </a:t>
            </a:r>
            <a:r>
              <a:rPr lang="en-US"/>
              <a:t>Do </a:t>
            </a:r>
            <a:r>
              <a:rPr lang="en-US" spc="-5"/>
              <a:t>For</a:t>
            </a:r>
            <a:r>
              <a:rPr lang="en-US" spc="-145"/>
              <a:t> </a:t>
            </a:r>
            <a:r>
              <a:rPr lang="en-US" spc="-65"/>
              <a:t>You?</a:t>
            </a:r>
            <a:endParaRPr lang="en-US" spc="-6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21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-5"/>
              <a:t>The </a:t>
            </a:r>
            <a:r>
              <a:rPr lang="en-US" spc="-10"/>
              <a:t>ThingWorx</a:t>
            </a:r>
            <a:r>
              <a:rPr lang="en-US" spc="-110"/>
              <a:t> </a:t>
            </a:r>
            <a:r>
              <a:rPr lang="en-US"/>
              <a:t>Stack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56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88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Building Rich</a:t>
            </a:r>
            <a:r>
              <a:rPr lang="en-US" spc="-100"/>
              <a:t> </a:t>
            </a:r>
            <a:r>
              <a:rPr lang="en-US"/>
              <a:t>Clients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3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Adoption will be Driven by Value Creation, </a:t>
            </a:r>
            <a:br>
              <a:rPr lang="en-US"/>
            </a:br>
            <a:r>
              <a:rPr lang="en-US"/>
              <a:t>not Technology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5083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Some </a:t>
            </a:r>
            <a:r>
              <a:rPr lang="en-US" spc="-10"/>
              <a:t>ThingWorx</a:t>
            </a:r>
            <a:r>
              <a:rPr lang="en-US" spc="-165"/>
              <a:t> </a:t>
            </a:r>
            <a:r>
              <a:rPr lang="en-US" spc="-30"/>
              <a:t>Terminology</a:t>
            </a:r>
            <a:endParaRPr lang="en-US" spc="-3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1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A </a:t>
            </a:r>
            <a:r>
              <a:rPr lang="en-US" spc="-5"/>
              <a:t>Few </a:t>
            </a:r>
            <a:r>
              <a:rPr lang="en-US"/>
              <a:t>More</a:t>
            </a:r>
            <a:r>
              <a:rPr lang="en-US" spc="-280"/>
              <a:t> </a:t>
            </a:r>
            <a:r>
              <a:rPr lang="en-US" spc="-55"/>
              <a:t>Terms</a:t>
            </a:r>
            <a:r>
              <a:rPr lang="en-US" spc="-55">
                <a:latin typeface="Arial"/>
                <a:cs typeface="Arial"/>
              </a:rPr>
              <a:t>…</a:t>
            </a:r>
            <a:endParaRPr lang="en-US" spc="-55" dirty="0">
              <a:latin typeface="Arial"/>
              <a:cs typeface="Arial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7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A </a:t>
            </a:r>
            <a:r>
              <a:rPr lang="en-US" spc="-5"/>
              <a:t>Few </a:t>
            </a:r>
            <a:r>
              <a:rPr lang="en-US"/>
              <a:t>More</a:t>
            </a:r>
            <a:r>
              <a:rPr lang="en-US" spc="-280"/>
              <a:t> </a:t>
            </a:r>
            <a:r>
              <a:rPr lang="en-US" spc="-55"/>
              <a:t>Terms</a:t>
            </a:r>
            <a:r>
              <a:rPr lang="en-US" spc="-55">
                <a:latin typeface="Arial"/>
                <a:cs typeface="Arial"/>
              </a:rPr>
              <a:t>…</a:t>
            </a:r>
            <a:endParaRPr lang="en-US" spc="-55" dirty="0">
              <a:latin typeface="Arial"/>
              <a:cs typeface="Arial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4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Widgets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19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A </a:t>
            </a:r>
            <a:r>
              <a:rPr lang="en-US" spc="-5"/>
              <a:t>Few </a:t>
            </a:r>
            <a:r>
              <a:rPr lang="en-US"/>
              <a:t>More</a:t>
            </a:r>
            <a:r>
              <a:rPr lang="en-US" spc="-280"/>
              <a:t> </a:t>
            </a:r>
            <a:r>
              <a:rPr lang="en-US" spc="-55"/>
              <a:t>Terms</a:t>
            </a:r>
            <a:r>
              <a:rPr lang="en-US" spc="-55">
                <a:latin typeface="Arial"/>
                <a:cs typeface="Arial"/>
              </a:rPr>
              <a:t>…</a:t>
            </a:r>
            <a:endParaRPr lang="en-US" spc="-55" dirty="0">
              <a:latin typeface="Arial"/>
              <a:cs typeface="Arial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8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(Java) Extension?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19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Build an (Java) Extension?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6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JAR Resource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15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Extension Developer SDK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a thing communicate with a cloud ThingWorx server?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50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100">
                <a:solidFill>
                  <a:srgbClr val="414141"/>
                </a:solidFill>
              </a:rPr>
              <a:t>is Powering the Connected World</a:t>
            </a:r>
            <a:endParaRPr lang="en-US" sz="31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0320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Micro-server (EMS)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0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can I create my own thing and connect to ThingWorx server?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17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Functions of the SDK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44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I control output on my device?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kinds of logic can the platform handle?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sample Java EMS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3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Java code of the RPI EMS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53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49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Java-based Weather station with Raspberry Pi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7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Java-based EMS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Applications are the Key to Value Creation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3703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Weather App with Arduino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52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Tutorials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45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Composer</a:t>
            </a:r>
            <a:br>
              <a:rPr lang="en-US" altLang="ko-KR" sz="3100"/>
            </a:br>
            <a:r>
              <a:rPr lang="en-US" altLang="ko-KR" sz="3100"/>
              <a:t>a web-based modeling &amp; development environment</a:t>
            </a:r>
            <a:endParaRPr lang="ko-KR" altLang="en-US" sz="31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35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</a:t>
            </a:r>
            <a:r>
              <a:rPr lang="en-US" altLang="ko-KR" spc="-5"/>
              <a:t>a </a:t>
            </a:r>
            <a:r>
              <a:rPr lang="en-US" altLang="ko-KR"/>
              <a:t>Mashup using the Composer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50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03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/>
              <a:t>Applications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3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Manufacturing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6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ThingWorks - Smart Buildings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73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ThingWorx - Machine2Machine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05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ThingWorkx - Complex Machinery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09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ThingWorkx - Transportation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6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11"/>
              <a:t>Smart </a:t>
            </a:r>
            <a:r>
              <a:rPr lang="en-US" spc="-17"/>
              <a:t>Traffic </a:t>
            </a:r>
            <a:r>
              <a:rPr lang="en-US"/>
              <a:t>Monitoring </a:t>
            </a:r>
            <a:r>
              <a:rPr lang="en-US" spc="6"/>
              <a:t>&amp; </a:t>
            </a:r>
            <a:r>
              <a:rPr lang="en-US"/>
              <a:t>Public</a:t>
            </a:r>
            <a:r>
              <a:rPr lang="en-US" spc="-298"/>
              <a:t> </a:t>
            </a:r>
            <a:r>
              <a:rPr lang="en-US" spc="6"/>
              <a:t>Safety</a:t>
            </a:r>
            <a:endParaRPr lang="en-US" spc="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22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11"/>
              <a:t>Smart</a:t>
            </a:r>
            <a:r>
              <a:rPr lang="en-US" spc="-303"/>
              <a:t> </a:t>
            </a:r>
            <a:r>
              <a:rPr lang="en-US"/>
              <a:t>Agriculture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28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11"/>
              <a:t>Smart</a:t>
            </a:r>
            <a:r>
              <a:rPr lang="en-US" spc="-303"/>
              <a:t> </a:t>
            </a:r>
            <a:r>
              <a:rPr lang="en-US"/>
              <a:t>Agriculture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29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/>
              <a:t>Water</a:t>
            </a:r>
            <a:r>
              <a:rPr lang="en-US" spc="-215"/>
              <a:t> </a:t>
            </a:r>
            <a:r>
              <a:rPr lang="en-US"/>
              <a:t>Monitoring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8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/>
              <a:t>Structural</a:t>
            </a:r>
            <a:r>
              <a:rPr lang="en-US" spc="-138"/>
              <a:t> </a:t>
            </a:r>
            <a:r>
              <a:rPr lang="en-US"/>
              <a:t>Monitoring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41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/>
              <a:t>Connected</a:t>
            </a:r>
            <a:r>
              <a:rPr lang="en-US" spc="-77"/>
              <a:t> </a:t>
            </a:r>
            <a:r>
              <a:rPr lang="en-US" spc="-17"/>
              <a:t>Vehicles</a:t>
            </a:r>
            <a:endParaRPr lang="en-US" spc="-17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487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33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788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7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6"/>
              <a:t>E</a:t>
            </a:r>
            <a:r>
              <a:rPr lang="en-US"/>
              <a:t>v</a:t>
            </a:r>
            <a:r>
              <a:rPr lang="en-US" spc="-6"/>
              <a:t>olu</a:t>
            </a:r>
            <a:r>
              <a:rPr lang="en-US"/>
              <a:t>t</a:t>
            </a:r>
            <a:r>
              <a:rPr lang="en-US" spc="-6"/>
              <a:t>io</a:t>
            </a:r>
            <a:r>
              <a:rPr lang="en-US"/>
              <a:t>n</a:t>
            </a:r>
            <a:r>
              <a:rPr lang="en-US" spc="28"/>
              <a:t> </a:t>
            </a:r>
            <a:r>
              <a:rPr lang="en-US"/>
              <a:t>to</a:t>
            </a:r>
            <a:r>
              <a:rPr lang="en-US" spc="-11"/>
              <a:t> </a:t>
            </a:r>
            <a:r>
              <a:rPr lang="en-US" spc="-6"/>
              <a:t>S</a:t>
            </a:r>
            <a:r>
              <a:rPr lang="en-US"/>
              <a:t>m</a:t>
            </a:r>
            <a:r>
              <a:rPr lang="en-US" spc="-6"/>
              <a:t>a</a:t>
            </a:r>
            <a:r>
              <a:rPr lang="en-US"/>
              <a:t>rt,</a:t>
            </a:r>
            <a:r>
              <a:rPr lang="en-US" spc="-17"/>
              <a:t> </a:t>
            </a:r>
            <a:r>
              <a:rPr lang="en-US" spc="-6"/>
              <a:t>Conne</a:t>
            </a:r>
            <a:r>
              <a:rPr lang="en-US"/>
              <a:t>ct</a:t>
            </a:r>
            <a:r>
              <a:rPr lang="en-US" spc="-6"/>
              <a:t>e</a:t>
            </a:r>
            <a:r>
              <a:rPr lang="en-US"/>
              <a:t>d</a:t>
            </a:r>
            <a:r>
              <a:rPr lang="en-US" spc="28"/>
              <a:t> </a:t>
            </a:r>
            <a:r>
              <a:rPr lang="en-US" spc="-6"/>
              <a:t>P</a:t>
            </a:r>
            <a:r>
              <a:rPr lang="en-US"/>
              <a:t>r</a:t>
            </a:r>
            <a:r>
              <a:rPr lang="en-US" spc="-6"/>
              <a:t>odu</a:t>
            </a:r>
            <a:r>
              <a:rPr lang="en-US"/>
              <a:t>cts </a:t>
            </a:r>
            <a:r>
              <a:rPr lang="en-US" spc="-6"/>
              <a:t>i</a:t>
            </a:r>
            <a:r>
              <a:rPr lang="en-US"/>
              <a:t>n t</a:t>
            </a:r>
            <a:r>
              <a:rPr lang="en-US" spc="-6"/>
              <a:t>h</a:t>
            </a:r>
            <a:r>
              <a:rPr lang="en-US"/>
              <a:t>e</a:t>
            </a:r>
            <a:r>
              <a:rPr lang="en-US" spc="-11"/>
              <a:t> </a:t>
            </a:r>
            <a:r>
              <a:rPr lang="en-US"/>
              <a:t>I</a:t>
            </a:r>
            <a:r>
              <a:rPr lang="en-US" spc="-6"/>
              <a:t>oT</a:t>
            </a:r>
            <a:endParaRPr lang="en-US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79919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28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73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16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48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1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621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030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65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81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We Must Think Differently about creating Applications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9097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0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100">
                <a:solidFill>
                  <a:srgbClr val="414141"/>
                </a:solidFill>
              </a:rPr>
              <a:t>Removes the Application Bottleneck</a:t>
            </a:r>
            <a:endParaRPr lang="en-US" sz="31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377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Custom</PresentationFormat>
  <Paragraphs>64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굴림</vt:lpstr>
      <vt:lpstr>맑은 고딕</vt:lpstr>
      <vt:lpstr>Arial</vt:lpstr>
      <vt:lpstr>Calibri</vt:lpstr>
      <vt:lpstr>Calibri Light</vt:lpstr>
      <vt:lpstr>Office Theme</vt:lpstr>
      <vt:lpstr>IoT Application Development Platform</vt:lpstr>
      <vt:lpstr>PowerPoint Presentation</vt:lpstr>
      <vt:lpstr>Adoption will be Driven by Value Creation,  not Technology</vt:lpstr>
      <vt:lpstr>is Powering the Connected World</vt:lpstr>
      <vt:lpstr>Applications are the Key to Value Creation</vt:lpstr>
      <vt:lpstr>IoT</vt:lpstr>
      <vt:lpstr>Evolution to Smart, Connected Products in the IoT</vt:lpstr>
      <vt:lpstr>We Must Think Differently about creating Applications</vt:lpstr>
      <vt:lpstr>Removes the Application Bottleneck</vt:lpstr>
      <vt:lpstr>Unites the Connected World</vt:lpstr>
      <vt:lpstr>Motivation: Connecting Objects to the Cloud, Big Building Blocks and Challenges</vt:lpstr>
      <vt:lpstr>Motivation</vt:lpstr>
      <vt:lpstr>Your Challenge: Building Your IoT Business  on the Right IoT Platform</vt:lpstr>
      <vt:lpstr>Conventional Application Development is Unable to Unlock the Vast Potential of Smart Connected Products </vt:lpstr>
      <vt:lpstr>Your Challenge: Building Your IoT Business  on the Right IoT Platform</vt:lpstr>
      <vt:lpstr>ThingWorx Platform architecture overview</vt:lpstr>
      <vt:lpstr>ThingWorx IoT Platform Technology Simplifies  Solution Delivery</vt:lpstr>
      <vt:lpstr>Purpose Built for IoT Development</vt:lpstr>
      <vt:lpstr>ThingWorx Business Value</vt:lpstr>
      <vt:lpstr>ThingWorx Marketplace™ Magnifies Ecosystem  Power</vt:lpstr>
      <vt:lpstr>ThingWorx Marketplace </vt:lpstr>
      <vt:lpstr>ThingWorx Powers the Connected World</vt:lpstr>
      <vt:lpstr>Why ThingWorx?</vt:lpstr>
      <vt:lpstr>The unique platform characteristics are</vt:lpstr>
      <vt:lpstr>The unique platform characteristics are</vt:lpstr>
      <vt:lpstr>What Can ThingWorx Do For You?</vt:lpstr>
      <vt:lpstr>The ThingWorx Stack</vt:lpstr>
      <vt:lpstr>PowerPoint Presentation</vt:lpstr>
      <vt:lpstr>Building Rich Clients</vt:lpstr>
      <vt:lpstr>Some ThingWorx Terminology</vt:lpstr>
      <vt:lpstr>A Few More Terms…</vt:lpstr>
      <vt:lpstr>A Few More Terms…</vt:lpstr>
      <vt:lpstr>Custom Widgets</vt:lpstr>
      <vt:lpstr>A Few More Terms…</vt:lpstr>
      <vt:lpstr>What is an (Java) Extension?</vt:lpstr>
      <vt:lpstr>Why Build an (Java) Extension?</vt:lpstr>
      <vt:lpstr>JAR Resource</vt:lpstr>
      <vt:lpstr>Extension Developer SDK</vt:lpstr>
      <vt:lpstr>How can a thing communicate with a cloud ThingWorx server?</vt:lpstr>
      <vt:lpstr>Edge Micro-server (EMS)</vt:lpstr>
      <vt:lpstr>How can I create my own thing and connect to ThingWorx server?</vt:lpstr>
      <vt:lpstr>Primary Functions of the SDK</vt:lpstr>
      <vt:lpstr>How can I control output on my device?</vt:lpstr>
      <vt:lpstr>What kinds of logic can the platform handle?</vt:lpstr>
      <vt:lpstr>Structure of sample Java EMS </vt:lpstr>
      <vt:lpstr>sample Java code of the RPI EMS</vt:lpstr>
      <vt:lpstr>Tutorials</vt:lpstr>
      <vt:lpstr>Java-based Weather station with Raspberry Pi</vt:lpstr>
      <vt:lpstr>Java-based EMS</vt:lpstr>
      <vt:lpstr>Weather App with Arduino</vt:lpstr>
      <vt:lpstr>Additional Tutorials</vt:lpstr>
      <vt:lpstr>The Composer a web-based modeling &amp; development environment</vt:lpstr>
      <vt:lpstr>Creating a Mashup using the Composer</vt:lpstr>
      <vt:lpstr>Applications</vt:lpstr>
      <vt:lpstr>Applications</vt:lpstr>
      <vt:lpstr>Manufacturing</vt:lpstr>
      <vt:lpstr>ThingWorks - Smart Buildings</vt:lpstr>
      <vt:lpstr>ThingWorx - Machine2Machine</vt:lpstr>
      <vt:lpstr>ThingWorkx - Complex Machinery</vt:lpstr>
      <vt:lpstr>ThingWorkx - Transportation</vt:lpstr>
      <vt:lpstr>Smart Traffic Monitoring &amp; Public Safety</vt:lpstr>
      <vt:lpstr>Smart Agriculture</vt:lpstr>
      <vt:lpstr>Smart Agriculture</vt:lpstr>
      <vt:lpstr>Water Monitoring</vt:lpstr>
      <vt:lpstr>Structural Monitoring</vt:lpstr>
      <vt:lpstr>Connected Vehicles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Application Development Platform</dc:title>
  <dc:creator>John Lee</dc:creator>
  <cp:lastModifiedBy>John Lee</cp:lastModifiedBy>
  <cp:revision>1</cp:revision>
  <dcterms:created xsi:type="dcterms:W3CDTF">2017-05-17T07:37:13Z</dcterms:created>
  <dcterms:modified xsi:type="dcterms:W3CDTF">2017-05-17T07:37:14Z</dcterms:modified>
</cp:coreProperties>
</file>